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8873D-BBA0-472F-82E3-5172686EB764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2EBF6-26A1-413F-A980-6408FDD3E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4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 sure assignment operator</a:t>
            </a:r>
            <a:r>
              <a:rPr lang="en-US" baseline="0"/>
              <a:t> works if we do something like this: x = x;  (That's why we include the if)</a:t>
            </a:r>
          </a:p>
          <a:p>
            <a:r>
              <a:rPr lang="en-US" baseline="0"/>
              <a:t>Return a reference to this object so that chaining of assignments works: x = y = z;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9D5C-3F4A-B34E-8E0E-C9C8DAD21A34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0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7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9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0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4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8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8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8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4147-1CF4-4064-9BC1-8866362C823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Destructors, Copy Constructors &amp; Copy Assignment Operators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Adapted from Dr. Mary Eberlein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Non-Default 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When do you need it?</a:t>
            </a:r>
          </a:p>
          <a:p>
            <a:r>
              <a:rPr lang="en-US"/>
              <a:t>Memory is allocated in your constructor: use a destructor to delete it.</a:t>
            </a:r>
          </a:p>
          <a:p>
            <a:pPr lvl="1"/>
            <a:r>
              <a:rPr lang="en-US" sz="2800"/>
              <a:t>Otherwise: memory leaks</a:t>
            </a:r>
          </a:p>
        </p:txBody>
      </p:sp>
    </p:spTree>
    <p:extLst>
      <p:ext uri="{BB962C8B-B14F-4D97-AF65-F5344CB8AC3E}">
        <p14:creationId xmlns:p14="http://schemas.microsoft.com/office/powerpoint/2010/main" val="200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3333"/>
            <a:ext cx="10535478" cy="815355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chemeClr val="accent6">
                    <a:lumMod val="50000"/>
                  </a:schemeClr>
                </a:solidFill>
              </a:rPr>
              <a:t>Copy Constructor &amp; Copy Assignment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28688"/>
            <a:ext cx="11916603" cy="5816669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Two ways to copy an object:</a:t>
            </a:r>
          </a:p>
          <a:p>
            <a:pPr lvl="1"/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copy constructor</a:t>
            </a:r>
            <a:r>
              <a:rPr lang="en-US"/>
              <a:t>: </a:t>
            </a:r>
            <a:r>
              <a:rPr lang="en-US" u="sng"/>
              <a:t>create a new object </a:t>
            </a:r>
            <a:r>
              <a:rPr lang="en-US"/>
              <a:t>that's a copy of an existing object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b="1">
                <a:solidFill>
                  <a:srgbClr val="7030A0"/>
                </a:solidFill>
              </a:rPr>
              <a:t>copy assignment operator</a:t>
            </a:r>
            <a:r>
              <a:rPr lang="en-US" b="1"/>
              <a:t>:</a:t>
            </a:r>
            <a:r>
              <a:rPr lang="en-US"/>
              <a:t> </a:t>
            </a:r>
            <a:r>
              <a:rPr lang="en-US" u="sng"/>
              <a:t>set an existing object </a:t>
            </a:r>
            <a:r>
              <a:rPr lang="en-US"/>
              <a:t>equal to another object</a:t>
            </a:r>
            <a:endParaRPr lang="en-US" b="1">
              <a:solidFill>
                <a:srgbClr val="7030A0"/>
              </a:solidFill>
            </a:endParaRPr>
          </a:p>
          <a:p>
            <a:r>
              <a:rPr lang="en-US"/>
              <a:t>For existing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Person</a:t>
            </a:r>
            <a:r>
              <a:rPr lang="en-US"/>
              <a:t> object p:</a:t>
            </a:r>
          </a:p>
          <a:p>
            <a:pPr lvl="1"/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Copy constructor:</a:t>
            </a:r>
          </a:p>
          <a:p>
            <a:pPr lvl="2"/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Person p2(p);  </a:t>
            </a:r>
            <a:r>
              <a:rPr lang="en-US"/>
              <a:t>// create new object p2 using state of existing object p</a:t>
            </a:r>
          </a:p>
          <a:p>
            <a:pPr lvl="2"/>
            <a:r>
              <a:rPr lang="en-US" sz="2400"/>
              <a:t>Or equivalently: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</a:rPr>
              <a:t>Person p2 = p;</a:t>
            </a:r>
            <a:r>
              <a:rPr lang="en-US" sz="2400"/>
              <a:t> </a:t>
            </a:r>
          </a:p>
          <a:p>
            <a:pPr lvl="1"/>
            <a:r>
              <a:rPr lang="en-US" b="1">
                <a:solidFill>
                  <a:srgbClr val="7030A0"/>
                </a:solidFill>
              </a:rPr>
              <a:t>Copy assignment operator:</a:t>
            </a:r>
          </a:p>
          <a:p>
            <a:pPr lvl="1"/>
            <a:r>
              <a:rPr lang="en-US" b="1">
                <a:solidFill>
                  <a:srgbClr val="7030A0"/>
                </a:solidFill>
              </a:rPr>
              <a:t>Person p2 = ...;</a:t>
            </a:r>
          </a:p>
          <a:p>
            <a:pPr lvl="1"/>
            <a:r>
              <a:rPr lang="en-US" b="1">
                <a:solidFill>
                  <a:srgbClr val="7030A0"/>
                </a:solidFill>
              </a:rPr>
              <a:t>p2 = p;  </a:t>
            </a:r>
            <a:r>
              <a:rPr lang="en-US"/>
              <a:t>// p2 is a Person object, and we want to set its state equal to that of p</a:t>
            </a:r>
          </a:p>
          <a:p>
            <a:r>
              <a:rPr lang="en-US"/>
              <a:t>If we don't define them in our classes, we get a default destructor, copy constructor and copy assignment operator. </a:t>
            </a:r>
          </a:p>
          <a:p>
            <a:r>
              <a:rPr lang="en-US"/>
              <a:t>When do we need to define our own? If an object has pointers or some other run-time allocation of a resource (e.g., opening a file).</a:t>
            </a:r>
          </a:p>
          <a:p>
            <a:pPr lvl="1"/>
            <a:r>
              <a:rPr lang="en-US"/>
              <a:t>default copy constructor and assignment operator will do a shallow copy</a:t>
            </a:r>
          </a:p>
          <a:p>
            <a:pPr lvl="1"/>
            <a:r>
              <a:rPr lang="en-US"/>
              <a:t>default destructor will not deallocate memory allocated for an instance variable</a:t>
            </a:r>
          </a:p>
        </p:txBody>
      </p:sp>
    </p:spTree>
    <p:extLst>
      <p:ext uri="{BB962C8B-B14F-4D97-AF65-F5344CB8AC3E}">
        <p14:creationId xmlns:p14="http://schemas.microsoft.com/office/powerpoint/2010/main" val="36106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297" y="1417982"/>
            <a:ext cx="11075504" cy="5314121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class String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char* str;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int length;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String(const char* str = NULL); // constructor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~String();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String(const String&amp;); // copy constructor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// other member functions...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118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69008"/>
            <a:ext cx="10371667" cy="1100815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Shallow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23"/>
            <a:ext cx="10896600" cy="4907140"/>
          </a:xfrm>
        </p:spPr>
        <p:txBody>
          <a:bodyPr/>
          <a:lstStyle/>
          <a:p>
            <a:r>
              <a:rPr lang="en-US"/>
              <a:t>Default assignment operator and copy constructor produce a shallow copy</a:t>
            </a:r>
          </a:p>
          <a:p>
            <a:pPr marL="457200" lvl="1" indent="0">
              <a:buNone/>
            </a:pPr>
            <a:r>
              <a:rPr lang="en-US"/>
              <a:t>String s1("hello");</a:t>
            </a:r>
          </a:p>
          <a:p>
            <a:pPr marL="457200" lvl="1" indent="0">
              <a:buNone/>
            </a:pPr>
            <a:r>
              <a:rPr lang="en-US"/>
              <a:t>String s2 = s1;  // default copy constructor invoked</a:t>
            </a:r>
          </a:p>
        </p:txBody>
      </p:sp>
      <p:sp>
        <p:nvSpPr>
          <p:cNvPr id="4" name="Rectangle 3"/>
          <p:cNvSpPr/>
          <p:nvPr/>
        </p:nvSpPr>
        <p:spPr>
          <a:xfrm>
            <a:off x="3479798" y="4001294"/>
            <a:ext cx="2370668" cy="1657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str</a:t>
            </a:r>
          </a:p>
          <a:p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 length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1131" y="4113875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65132" y="4886581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435599" y="6176963"/>
          <a:ext cx="5427132" cy="52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419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'h'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'e'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'l'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'l'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'o'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'\0'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162798" y="4001294"/>
            <a:ext cx="2370668" cy="1657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str</a:t>
            </a:r>
          </a:p>
          <a:p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 length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026397" y="4129746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390460" y="4912764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876797" y="4341412"/>
            <a:ext cx="558802" cy="1835551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596465" y="4341412"/>
            <a:ext cx="2895598" cy="1835551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9798" y="3390311"/>
            <a:ext cx="999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s1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8265" y="3436467"/>
            <a:ext cx="104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s2</a:t>
            </a:r>
          </a:p>
        </p:txBody>
      </p:sp>
    </p:spTree>
    <p:extLst>
      <p:ext uri="{BB962C8B-B14F-4D97-AF65-F5344CB8AC3E}">
        <p14:creationId xmlns:p14="http://schemas.microsoft.com/office/powerpoint/2010/main" val="32602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69008"/>
            <a:ext cx="10371667" cy="1100815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Default 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23"/>
            <a:ext cx="10896600" cy="4907140"/>
          </a:xfrm>
        </p:spPr>
        <p:txBody>
          <a:bodyPr/>
          <a:lstStyle/>
          <a:p>
            <a:r>
              <a:rPr lang="en-US"/>
              <a:t>Default destructor does not free the heap-allocated array that the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/>
              <a:t> instance variable points to</a:t>
            </a:r>
          </a:p>
          <a:p>
            <a:pPr marL="457200" lvl="1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String* s1 = new String("hello");</a:t>
            </a:r>
          </a:p>
          <a:p>
            <a:pPr marL="457200" lvl="1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delete s1; // default destructor results in memory leak</a:t>
            </a: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79798" y="4001294"/>
            <a:ext cx="2370668" cy="1657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str</a:t>
            </a:r>
          </a:p>
          <a:p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 length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1131" y="4113875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65132" y="4886581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35599" y="6176963"/>
          <a:ext cx="5427132" cy="52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419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'h'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'e'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'l'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'l'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'o'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'\0'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4876797" y="4341412"/>
            <a:ext cx="558802" cy="1835551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9798" y="3390311"/>
            <a:ext cx="999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s1</a:t>
            </a:r>
          </a:p>
        </p:txBody>
      </p:sp>
    </p:spTree>
    <p:extLst>
      <p:ext uri="{BB962C8B-B14F-4D97-AF65-F5344CB8AC3E}">
        <p14:creationId xmlns:p14="http://schemas.microsoft.com/office/powerpoint/2010/main" val="34856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70992"/>
            <a:ext cx="11353800" cy="4705972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String::String(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char *s)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length =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strlen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(s);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= new char[length+1];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, s);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// copy constructor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String::String(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String&amp;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oldStr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length =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oldStr.length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= new char[length+1];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oldStr.str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6900" y="1690688"/>
            <a:ext cx="6919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String::~String() {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delete []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// copy assignment operator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String&amp; String::operator =(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String &amp;s){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if(this != &amp;s)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delete[]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length =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s.length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char[length+1];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s.str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}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return *this;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19865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Copy Constructor &amp; Copy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313" y="1524000"/>
            <a:ext cx="11635409" cy="5155095"/>
          </a:xfrm>
        </p:spPr>
        <p:txBody>
          <a:bodyPr/>
          <a:lstStyle/>
          <a:p>
            <a:r>
              <a:rPr lang="en-US" dirty="0"/>
              <a:t>To avoid implementing them, you can declare them to be private in your class. </a:t>
            </a:r>
            <a:endParaRPr lang="en-US" dirty="0" smtClean="0"/>
          </a:p>
          <a:p>
            <a:pPr lvl="1"/>
            <a:r>
              <a:rPr lang="en-US" dirty="0" smtClean="0"/>
              <a:t>For example if you don’t want an object to be copied at all. Log files, certain design patterns, etc.</a:t>
            </a:r>
            <a:endParaRPr lang="en-US" dirty="0"/>
          </a:p>
          <a:p>
            <a:r>
              <a:rPr lang="en-US" dirty="0"/>
              <a:t>Then if a client attempts to invoke them, they get a compile error.</a:t>
            </a:r>
          </a:p>
          <a:p>
            <a:r>
              <a:rPr lang="en-US" dirty="0"/>
              <a:t>The </a:t>
            </a:r>
            <a:r>
              <a:rPr lang="en-US" b="1" dirty="0"/>
              <a:t>Rule of Three </a:t>
            </a:r>
            <a:r>
              <a:rPr lang="en-US" dirty="0"/>
              <a:t>is a rule of thumb for C++: if your class needs to define any of copy constructor, assignment operator, destructor, then it needs all three of them.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621</Words>
  <Application>Microsoft Office PowerPoint</Application>
  <PresentationFormat>Widescreen</PresentationFormat>
  <Paragraphs>103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Destructors, Copy Constructors &amp; Copy Assignment Operators</vt:lpstr>
      <vt:lpstr>Non-Default Destructor</vt:lpstr>
      <vt:lpstr>Copy Constructor &amp; Copy Assignment Operator</vt:lpstr>
      <vt:lpstr>Example</vt:lpstr>
      <vt:lpstr>Shallow Copy</vt:lpstr>
      <vt:lpstr>Default Destructor</vt:lpstr>
      <vt:lpstr>Example</vt:lpstr>
      <vt:lpstr>Copy Constructor &amp; Copy 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Destructors, Copy Constructors &amp; Copy Assignment Operators</dc:title>
  <dc:creator>Priebe, Roger</dc:creator>
  <cp:lastModifiedBy>Priebe, Roger</cp:lastModifiedBy>
  <cp:revision>3</cp:revision>
  <dcterms:created xsi:type="dcterms:W3CDTF">2018-10-29T14:34:52Z</dcterms:created>
  <dcterms:modified xsi:type="dcterms:W3CDTF">2018-11-07T14:58:10Z</dcterms:modified>
</cp:coreProperties>
</file>